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8" r:id="rId14"/>
    <p:sldId id="270" r:id="rId15"/>
    <p:sldId id="269" r:id="rId1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5" autoAdjust="0"/>
    <p:restoredTop sz="88046" autoAdjust="0"/>
  </p:normalViewPr>
  <p:slideViewPr>
    <p:cSldViewPr snapToGrid="0" snapToObjects="1">
      <p:cViewPr varScale="1">
        <p:scale>
          <a:sx n="126" d="100"/>
          <a:sy n="126" d="100"/>
        </p:scale>
        <p:origin x="736" y="2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4/7/18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4/7/18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Bill Murray as Dr. Peter </a:t>
            </a:r>
            <a:r>
              <a:rPr lang="en-US" dirty="0" err="1"/>
              <a:t>Venkman</a:t>
            </a:r>
            <a:r>
              <a:rPr lang="en-US" dirty="0"/>
              <a:t>, Ernie Hudson as Winston </a:t>
            </a:r>
            <a:r>
              <a:rPr lang="en-US" dirty="0" err="1"/>
              <a:t>Zeddemore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1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6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any of you still using SOAP / XML?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1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dkman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reationix/nvm/blob/master/README.m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wedinger" TargetMode="External"/><Relationship Id="rId2" Type="http://schemas.openxmlformats.org/officeDocument/2006/relationships/hyperlink" Target="https://jkwuc89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kwuc89/tasktracker" TargetMode="External"/><Relationship Id="rId5" Type="http://schemas.openxmlformats.org/officeDocument/2006/relationships/hyperlink" Target="https://goo.gl/DQ7cEU" TargetMode="External"/><Relationship Id="rId4" Type="http://schemas.openxmlformats.org/officeDocument/2006/relationships/hyperlink" Target="https://github.com/jkwuc8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DQ7cEU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kwuc89/tasktrack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mproving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blog/2017/01/04/introducing-kotlin-support-in-spring-framework-5-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2" Type="http://schemas.openxmlformats.org/officeDocument/2006/relationships/hyperlink" Target="https://kotlinlang.org/docs/re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ventofcod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5815853"/>
            <a:ext cx="9282753" cy="763769"/>
          </a:xfrm>
        </p:spPr>
        <p:txBody>
          <a:bodyPr/>
          <a:lstStyle/>
          <a:p>
            <a:r>
              <a:rPr lang="en-US" dirty="0"/>
              <a:t>Keith Wedinger</a:t>
            </a:r>
          </a:p>
          <a:p>
            <a:r>
              <a:rPr lang="en-US" dirty="0"/>
              <a:t>Technical Director – Improving Columbus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34402" y="4636026"/>
            <a:ext cx="9282753" cy="1179827"/>
          </a:xfrm>
        </p:spPr>
        <p:txBody>
          <a:bodyPr/>
          <a:lstStyle/>
          <a:p>
            <a:r>
              <a:rPr lang="en-US" dirty="0"/>
              <a:t>Dogs and Cats, Living Together:</a:t>
            </a:r>
            <a:br>
              <a:rPr lang="en-US" dirty="0"/>
            </a:br>
            <a:r>
              <a:rPr lang="en-US" dirty="0"/>
              <a:t>Kotlin, Spring Boot and REST on Azure</a:t>
            </a:r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FA92-D218-794C-A9AD-6726A999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A10F-494F-1245-ADA1-E47F9A2E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“lingua franca” for web integration</a:t>
            </a:r>
          </a:p>
          <a:p>
            <a:r>
              <a:rPr lang="en-US" sz="2000" dirty="0"/>
              <a:t>For those not familiar…</a:t>
            </a:r>
          </a:p>
          <a:p>
            <a:pPr lvl="1"/>
            <a:r>
              <a:rPr lang="en-US" sz="1800" dirty="0"/>
              <a:t>JSON based</a:t>
            </a:r>
          </a:p>
          <a:p>
            <a:pPr lvl="1"/>
            <a:r>
              <a:rPr lang="en-US" sz="1800" dirty="0"/>
              <a:t>Stateless</a:t>
            </a:r>
          </a:p>
          <a:p>
            <a:pPr lvl="1"/>
            <a:r>
              <a:rPr lang="en-US" sz="1800" dirty="0"/>
              <a:t>Widespread support on front end and back end</a:t>
            </a:r>
          </a:p>
          <a:p>
            <a:pPr lvl="1"/>
            <a:r>
              <a:rPr lang="en-US" sz="1800" dirty="0"/>
              <a:t>Verbs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4F5CE7-9201-F547-B0C9-E40F8C19C36B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30977-63FB-034C-98C2-E76F9076C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8A566-57DA-0A48-A7E1-C116872C4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32C494-62B8-D944-AD84-97AA51299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065643"/>
              </p:ext>
            </p:extLst>
          </p:nvPr>
        </p:nvGraphicFramePr>
        <p:xfrm>
          <a:off x="1845055" y="3605812"/>
          <a:ext cx="81258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71060545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4237036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0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2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4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01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CDB9-A4EC-004B-97F6-6B3CB6B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Azure, really?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C5B-1346-9D4E-A9FE-CA4158CC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YES!! </a:t>
            </a:r>
            <a:r>
              <a:rPr lang="en-US" sz="2400" dirty="0"/>
              <a:t>(granted, it is not the only game in town)</a:t>
            </a:r>
            <a:endParaRPr lang="en-US" sz="2400" b="1" dirty="0"/>
          </a:p>
          <a:p>
            <a:r>
              <a:rPr lang="en-US" sz="2400" dirty="0"/>
              <a:t>Microsoft is no longer a Windows/.NET only company</a:t>
            </a:r>
          </a:p>
          <a:p>
            <a:r>
              <a:rPr lang="en-US" sz="2400" dirty="0"/>
              <a:t>Azure treats Java as a </a:t>
            </a:r>
            <a:r>
              <a:rPr lang="en-US" sz="2400" u="sng" dirty="0"/>
              <a:t>first class citizen</a:t>
            </a:r>
          </a:p>
          <a:p>
            <a:pPr lvl="1"/>
            <a:r>
              <a:rPr lang="en-US" sz="2000" dirty="0"/>
              <a:t>Not relegated to VMs or containers</a:t>
            </a:r>
          </a:p>
          <a:p>
            <a:pPr lvl="1"/>
            <a:r>
              <a:rPr lang="en-US" sz="2000" dirty="0"/>
              <a:t>And you can use MySQL if you wish (we are using MSSQL today)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03DA972-A463-3F4E-876D-94A35752A40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157C-5CE9-EE4D-B120-994F4896C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77142-096A-C642-B25A-E5A62BCC4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3A-6C42-8644-AA7A-4FE77DB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6633-5D07-9B44-AD8F-EED4A2B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" indent="0">
              <a:buNone/>
            </a:pPr>
            <a:r>
              <a:rPr lang="en-US" sz="2000" dirty="0"/>
              <a:t>First, some recommendations and tips</a:t>
            </a:r>
          </a:p>
          <a:p>
            <a:r>
              <a:rPr lang="en-US" sz="2000" dirty="0"/>
              <a:t>Use </a:t>
            </a:r>
            <a:r>
              <a:rPr lang="en-US" sz="2000" b="1" dirty="0" err="1"/>
              <a:t>sdkman</a:t>
            </a:r>
            <a:r>
              <a:rPr lang="en-US" sz="2000" dirty="0"/>
              <a:t> to manage and use multiple </a:t>
            </a:r>
            <a:r>
              <a:rPr lang="en-US" sz="2000" dirty="0" err="1"/>
              <a:t>gradle</a:t>
            </a:r>
            <a:r>
              <a:rPr lang="en-US" sz="2000" dirty="0"/>
              <a:t> / </a:t>
            </a:r>
            <a:r>
              <a:rPr lang="en-US" sz="2000" dirty="0" err="1"/>
              <a:t>kotlin</a:t>
            </a:r>
            <a:r>
              <a:rPr lang="en-US" sz="2000" dirty="0"/>
              <a:t> / maven versions</a:t>
            </a:r>
          </a:p>
          <a:p>
            <a:pPr lvl="1"/>
            <a:r>
              <a:rPr lang="en-US" sz="1800" dirty="0">
                <a:hlinkClick r:id="rId3"/>
              </a:rPr>
              <a:t>http://sdkman.io</a:t>
            </a:r>
            <a:endParaRPr lang="en-US" sz="1800" dirty="0"/>
          </a:p>
          <a:p>
            <a:r>
              <a:rPr lang="en-US" sz="2000" dirty="0"/>
              <a:t>Use </a:t>
            </a:r>
            <a:r>
              <a:rPr lang="en-US" sz="2000" b="1" dirty="0" err="1"/>
              <a:t>nvm</a:t>
            </a:r>
            <a:r>
              <a:rPr lang="en-US" sz="2000" b="1" dirty="0"/>
              <a:t> </a:t>
            </a:r>
            <a:r>
              <a:rPr lang="en-US" sz="2000" dirty="0"/>
              <a:t>to manage and use multiple node / </a:t>
            </a:r>
            <a:r>
              <a:rPr lang="en-US" sz="2000" dirty="0" err="1"/>
              <a:t>npm</a:t>
            </a:r>
            <a:r>
              <a:rPr lang="en-US" sz="2000" dirty="0"/>
              <a:t> versions</a:t>
            </a:r>
          </a:p>
          <a:p>
            <a:pPr lvl="1"/>
            <a:r>
              <a:rPr lang="en-US" sz="1800" dirty="0">
                <a:hlinkClick r:id="rId4"/>
              </a:rPr>
              <a:t>https://github.com/creationix/nvm/blob/master/README.md</a:t>
            </a:r>
            <a:endParaRPr lang="en-US" sz="1800" dirty="0"/>
          </a:p>
          <a:p>
            <a:r>
              <a:rPr lang="en-US" sz="2000" dirty="0"/>
              <a:t>Use </a:t>
            </a:r>
            <a:r>
              <a:rPr lang="en-US" sz="2000" dirty="0" err="1"/>
              <a:t>gradle</a:t>
            </a:r>
            <a:r>
              <a:rPr lang="en-US" sz="2000" dirty="0"/>
              <a:t> wrapper inside </a:t>
            </a:r>
            <a:r>
              <a:rPr lang="en-US" sz="2000" dirty="0" err="1"/>
              <a:t>Gradle</a:t>
            </a:r>
            <a:r>
              <a:rPr lang="en-US" sz="2000" dirty="0"/>
              <a:t> based projects (demo soon)</a:t>
            </a:r>
          </a:p>
          <a:p>
            <a:r>
              <a:rPr lang="en-US" sz="2000" dirty="0"/>
              <a:t>Don’t use Azure Toolkit for IntelliJ IDEA</a:t>
            </a:r>
          </a:p>
          <a:p>
            <a:pPr lvl="1"/>
            <a:r>
              <a:rPr lang="en-US" sz="1800" dirty="0"/>
              <a:t>Buggy, unstable, ill-conceived UI</a:t>
            </a:r>
          </a:p>
          <a:p>
            <a:r>
              <a:rPr lang="en-US" sz="2000" dirty="0"/>
              <a:t>Don’t use FileZilla for FTP deployment to Azure</a:t>
            </a:r>
          </a:p>
          <a:p>
            <a:pPr lvl="1"/>
            <a:r>
              <a:rPr lang="en-US" sz="1800" dirty="0"/>
              <a:t>Unable to login, reports “critical error”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7FC29D-DE93-D640-8034-41978FD492C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D5634-CB80-2D45-A34C-24C66E612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A060-3F57-694F-9B42-08335B861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CB2F-247F-D74A-90FA-B759F6BB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161-B36C-2444-9632-139A2978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 group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SQL database and configure access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and implement the app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Backend: </a:t>
            </a:r>
            <a:r>
              <a:rPr lang="en-US" sz="2000" dirty="0" err="1"/>
              <a:t>Kotlin</a:t>
            </a:r>
            <a:r>
              <a:rPr lang="en-US" sz="2000" dirty="0"/>
              <a:t> / Spring Boot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Frontend: HTML/CSS/JavaScript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locally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resources to deploy the app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Deploy the app to Azure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running on Azure</a:t>
            </a:r>
          </a:p>
          <a:p>
            <a:pPr marL="617220" lvl="1" indent="-342900">
              <a:buFont typeface="+mj-lt"/>
              <a:buAutoNum type="alphaUcPeriod"/>
            </a:pPr>
            <a:endParaRPr lang="en-US" sz="2000" dirty="0"/>
          </a:p>
          <a:p>
            <a:pPr marL="394335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AE50F9-1C30-F74C-AB64-9943507F424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8B11-CFF0-D646-B764-D7E9A2F7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09A3-C92D-9B4A-808A-A77817D5F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7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D5F0-355A-C845-A929-8F23CA86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7B1-D15E-A444-907D-026A0468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do this! (demo / code walkthrough)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C62F3A-88F1-D643-B02B-D37CFE56569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AAF1F-311D-7543-9D16-E7D194E26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D4419-596C-4243-A369-0800DBC91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339-C805-F149-9761-3970846A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BC5C-9019-6D45-A70E-8AE5D4C1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keith.wedinger@improving.com</a:t>
            </a:r>
            <a:endParaRPr lang="en-US" sz="2000" dirty="0"/>
          </a:p>
          <a:p>
            <a:r>
              <a:rPr lang="en-US" sz="2000" dirty="0"/>
              <a:t>Twitter: @jkwuc89</a:t>
            </a:r>
          </a:p>
          <a:p>
            <a:r>
              <a:rPr lang="en-US" sz="2000" dirty="0"/>
              <a:t>Blog: </a:t>
            </a:r>
            <a:r>
              <a:rPr lang="en-US" sz="2000" dirty="0">
                <a:hlinkClick r:id="rId2"/>
              </a:rPr>
              <a:t>https://jkwuc89.github.io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3"/>
              </a:rPr>
              <a:t>https://www.linkedin.com/in/kwedinger</a:t>
            </a:r>
            <a:endParaRPr lang="en-US" sz="2000" dirty="0"/>
          </a:p>
          <a:p>
            <a:r>
              <a:rPr lang="en-US" sz="2000" dirty="0"/>
              <a:t>GitHub: </a:t>
            </a:r>
            <a:r>
              <a:rPr lang="en-US" sz="2000" dirty="0">
                <a:hlinkClick r:id="rId4"/>
              </a:rPr>
              <a:t>https://github.com/jkwuc89</a:t>
            </a:r>
            <a:endParaRPr lang="en-US" sz="2000" dirty="0"/>
          </a:p>
          <a:p>
            <a:r>
              <a:rPr lang="en-US" sz="2000" dirty="0"/>
              <a:t>Untapped (for craft beer folks 🍺): jkwuc89</a:t>
            </a:r>
          </a:p>
          <a:p>
            <a:r>
              <a:rPr lang="en-US" sz="2000" dirty="0"/>
              <a:t>This presentation (again): </a:t>
            </a:r>
            <a:r>
              <a:rPr lang="en-US" sz="2000" dirty="0">
                <a:hlinkClick r:id="rId5"/>
              </a:rPr>
              <a:t>https://goo.gl/DQ7cEU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 (again): </a:t>
            </a:r>
            <a:r>
              <a:rPr lang="en-US" sz="2000" dirty="0">
                <a:hlinkClick r:id="rId6"/>
              </a:rPr>
              <a:t>https://github.com/jkwuc89/tasktracker</a:t>
            </a:r>
            <a:endParaRPr lang="en-US" sz="2000" dirty="0"/>
          </a:p>
          <a:p>
            <a:pPr marL="51435" indent="0">
              <a:buNone/>
            </a:pPr>
            <a:endParaRPr lang="en-US" sz="2000" dirty="0"/>
          </a:p>
          <a:p>
            <a:pPr marL="51435" indent="0" algn="ctr">
              <a:buNone/>
            </a:pPr>
            <a:r>
              <a:rPr lang="en-US" sz="4000" b="1" dirty="0">
                <a:solidFill>
                  <a:schemeClr val="accent1"/>
                </a:solidFill>
              </a:rPr>
              <a:t>THANK YOU FOR ATTENDING!!</a:t>
            </a:r>
          </a:p>
          <a:p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CB2240-6451-6F43-823E-2BFBB12FCF8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F1DCA-C888-4F4B-89E9-EFA2A85D5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A90E-1164-CB49-BB04-39D0328A5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67-BBFC-564F-BAA1-896FE8F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0D54-AA0B-1941-9AB2-A1FABC88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Dogs and Cats</a:t>
            </a:r>
          </a:p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  <a:p>
            <a:r>
              <a:rPr lang="en-US" dirty="0"/>
              <a:t>Why Spring Boot?</a:t>
            </a:r>
          </a:p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  <a:p>
            <a:r>
              <a:rPr lang="en-US" dirty="0"/>
              <a:t>Azure, really?</a:t>
            </a:r>
          </a:p>
          <a:p>
            <a:r>
              <a:rPr lang="en-US" dirty="0"/>
              <a:t>So, how do we do this?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F11BCE-061D-2143-9D86-70289F1E02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F29F-08F2-D34F-AAE8-BC1CC746C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03626-B266-0646-A5D6-1D6CC43F5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8AE-A3E3-764E-9B6A-8217D547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64050-9FAD-6B4B-AF7E-39F24697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567" y="1233152"/>
            <a:ext cx="3340861" cy="3340861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94F5345-2D74-7D49-8027-AF99D65D7382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7598-D015-D140-A248-0F4C10D6E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54E07-A14C-CB46-8835-DD36BE322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C3316-0DC7-FE42-8C97-F233651D0BEC}"/>
              </a:ext>
            </a:extLst>
          </p:cNvPr>
          <p:cNvSpPr txBox="1"/>
          <p:nvPr/>
        </p:nvSpPr>
        <p:spPr>
          <a:xfrm>
            <a:off x="289324" y="4772685"/>
            <a:ext cx="11631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need to write down or take pics of slide deck content</a:t>
            </a:r>
          </a:p>
          <a:p>
            <a:pPr algn="ctr"/>
            <a:r>
              <a:rPr lang="en-US" sz="2800" dirty="0"/>
              <a:t>Presentation: </a:t>
            </a:r>
            <a:r>
              <a:rPr lang="en-US" sz="2800" b="1" dirty="0">
                <a:hlinkClick r:id="rId3"/>
              </a:rPr>
              <a:t>https://goo.gl/DQ7cEU</a:t>
            </a:r>
            <a:endParaRPr lang="en-US" sz="2800" b="1" dirty="0"/>
          </a:p>
          <a:p>
            <a:pPr algn="ctr"/>
            <a:r>
              <a:rPr lang="en-US" sz="2800" dirty="0" err="1"/>
              <a:t>Github</a:t>
            </a:r>
            <a:r>
              <a:rPr lang="en-US" sz="2800" dirty="0"/>
              <a:t> repository: </a:t>
            </a:r>
            <a:r>
              <a:rPr lang="en-US" sz="2800" b="1" dirty="0">
                <a:hlinkClick r:id="rId4"/>
              </a:rPr>
              <a:t>https://github.com/jkwuc89/tasktracker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82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7635-4966-BC4A-84DD-29BFC0ED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D2F1-0788-8746-8807-EE55D7BB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28+ year career (I'm getting old)</a:t>
            </a:r>
          </a:p>
          <a:p>
            <a:r>
              <a:rPr lang="en-US" sz="2400" dirty="0"/>
              <a:t>Several development projects for multiple companies</a:t>
            </a:r>
          </a:p>
          <a:p>
            <a:pPr lvl="1"/>
            <a:r>
              <a:rPr lang="en-US" sz="2000" dirty="0"/>
              <a:t>IBM, Lexmark, Diebold, Limited Brands, Sterling Commerce, IBM (again), Leading EDJE, Crown Equipment Corp, Wendy's, Improving, Ohio State, Abercrombie &amp; Fitch</a:t>
            </a:r>
          </a:p>
          <a:p>
            <a:r>
              <a:rPr lang="en-US" sz="2400" dirty="0"/>
              <a:t>Enjoy dining and craft brewery exploration with my wife</a:t>
            </a:r>
          </a:p>
          <a:p>
            <a:r>
              <a:rPr lang="en-US" sz="2400" dirty="0"/>
              <a:t>Who are you?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7E533F-79B0-1242-B668-3B28772F61F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2D86-ADF2-A446-92C2-2DE3B2C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5DAA-3C97-BB48-980B-806F5C93A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29B8-0887-0E44-94F7-FF3426F4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(Improving)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34A7-7358-3F4D-B766-3F662601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Complete IT services firm, offering training, consulting, recruiting, and project services</a:t>
            </a:r>
          </a:p>
          <a:p>
            <a:r>
              <a:rPr lang="en-US" sz="2000" dirty="0"/>
              <a:t>Offices in Columbus, Cleveland, Calgary, Minneapolis, Dallas, Houston and College Station</a:t>
            </a:r>
          </a:p>
          <a:p>
            <a:r>
              <a:rPr lang="en-US" sz="2000" dirty="0"/>
              <a:t>Creating a great place to work by </a:t>
            </a:r>
          </a:p>
          <a:p>
            <a:pPr lvl="1"/>
            <a:r>
              <a:rPr lang="en-US" sz="1800" dirty="0"/>
              <a:t>Cultivating an environment that fosters authentic and long term professional relationships </a:t>
            </a:r>
          </a:p>
          <a:p>
            <a:pPr lvl="1"/>
            <a:r>
              <a:rPr lang="en-US" sz="1800" dirty="0"/>
              <a:t>Sharing the success and accomplishments of the company </a:t>
            </a:r>
          </a:p>
          <a:p>
            <a:pPr lvl="1"/>
            <a:r>
              <a:rPr lang="en-US" sz="1800" dirty="0"/>
              <a:t>Promoting open and honest communication </a:t>
            </a:r>
          </a:p>
          <a:p>
            <a:pPr lvl="1"/>
            <a:r>
              <a:rPr lang="en-US" sz="1800" dirty="0"/>
              <a:t>Providing creative ways for each of us to learn and grow</a:t>
            </a:r>
          </a:p>
          <a:p>
            <a:pPr lvl="1"/>
            <a:r>
              <a:rPr lang="en-US" sz="1800" dirty="0"/>
              <a:t>Encouraging a positive atmosphere which is both friendly and fun</a:t>
            </a:r>
          </a:p>
          <a:p>
            <a:r>
              <a:rPr lang="en-US" sz="1950" dirty="0">
                <a:hlinkClick r:id="rId2"/>
              </a:rPr>
              <a:t>http://improving.com</a:t>
            </a:r>
            <a:endParaRPr lang="en-US" sz="1950"/>
          </a:p>
          <a:p>
            <a:pPr marL="51435" indent="0">
              <a:buNone/>
            </a:pPr>
            <a:endParaRPr lang="en-US" sz="19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F9A954-920E-734B-BC6B-DAB19D274A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DCCD-B733-914A-AB9B-8803BCA87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67A40-2014-2441-9229-6743DB3B7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2FDD8-1783-6944-87E3-343B240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58" y="1233152"/>
            <a:ext cx="10677882" cy="4553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B63D1-4518-CD47-86E5-EEF2441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and 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94B-5ADC-8A40-AA02-F082C22D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5" y="5786221"/>
            <a:ext cx="11631345" cy="487602"/>
          </a:xfrm>
        </p:spPr>
        <p:txBody>
          <a:bodyPr>
            <a:normAutofit lnSpcReduction="10000"/>
          </a:bodyPr>
          <a:lstStyle/>
          <a:p>
            <a:pPr marL="51435" indent="0" algn="ctr">
              <a:buNone/>
            </a:pPr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=9-tYZkJ2p54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AC6BA7-C6ED-B148-8B3B-560D3B2F4ED1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Mass hysteria…and prize time!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CE5AB-413F-624C-AADB-EDCD099DB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CACA-1304-F64B-AE6F-953334F2F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7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C2F-85A6-1F48-B084-1DDE61AB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C40A-DF6E-9741-96BE-4CB57A69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#1: 100% compatibility with Java</a:t>
            </a:r>
          </a:p>
          <a:p>
            <a:pPr lvl="1"/>
            <a:r>
              <a:rPr lang="en-US" dirty="0"/>
              <a:t>Mix and match Java code and </a:t>
            </a:r>
            <a:r>
              <a:rPr lang="en-US" dirty="0" err="1"/>
              <a:t>Kotlin</a:t>
            </a:r>
            <a:r>
              <a:rPr lang="en-US" dirty="0"/>
              <a:t> code freely!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#2: Code brevity</a:t>
            </a:r>
          </a:p>
          <a:p>
            <a:pPr lvl="1"/>
            <a:r>
              <a:rPr lang="en-US" dirty="0"/>
              <a:t>Prime example: Data classes</a:t>
            </a:r>
          </a:p>
          <a:p>
            <a:pPr lvl="2"/>
            <a:r>
              <a:rPr lang="en-US" dirty="0"/>
              <a:t>No more writing getters/setters/</a:t>
            </a:r>
            <a:r>
              <a:rPr lang="en-US" dirty="0" err="1"/>
              <a:t>hashCode</a:t>
            </a:r>
            <a:r>
              <a:rPr lang="en-US" dirty="0"/>
              <a:t>/equals/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#3: Ecosystem support</a:t>
            </a:r>
          </a:p>
          <a:p>
            <a:pPr lvl="1"/>
            <a:r>
              <a:rPr lang="en-US" dirty="0"/>
              <a:t>Spring Framework 5.0</a:t>
            </a:r>
          </a:p>
          <a:p>
            <a:pPr lvl="2"/>
            <a:r>
              <a:rPr lang="en-US" dirty="0">
                <a:hlinkClick r:id="rId2"/>
              </a:rPr>
              <a:t>https://spring.io/blog/2017/01/04/introducing-kotlin-support-in-spring-framework-5-0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IntelliJ IDEA</a:t>
            </a:r>
          </a:p>
          <a:p>
            <a:pPr lvl="2"/>
            <a:r>
              <a:rPr lang="en-US" dirty="0"/>
              <a:t>Bonus: Convert Java to </a:t>
            </a:r>
            <a:r>
              <a:rPr lang="en-US" dirty="0" err="1"/>
              <a:t>Kotlin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2221BF-98F6-934D-84FC-A5C3EACB414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1EEB-57C6-024E-B90E-03EBDCB2F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AAC5-FC95-C843-ADEA-B9D8D66A0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005E-2764-DA4D-8B29-5547B81A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520C-7947-094A-81DA-E71851E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So, how do I learn?</a:t>
            </a:r>
          </a:p>
          <a:p>
            <a:pPr lvl="1"/>
            <a:r>
              <a:rPr lang="en-US" sz="2000" dirty="0"/>
              <a:t>Documentation</a:t>
            </a:r>
          </a:p>
          <a:p>
            <a:pPr lvl="2"/>
            <a:r>
              <a:rPr lang="en-US" sz="1800" dirty="0">
                <a:hlinkClick r:id="rId2"/>
              </a:rPr>
              <a:t>https://kotlinlang.org/docs/reference/</a:t>
            </a:r>
            <a:endParaRPr lang="en-US" sz="1800" dirty="0"/>
          </a:p>
          <a:p>
            <a:pPr lvl="1"/>
            <a:r>
              <a:rPr lang="en-US" sz="2000" dirty="0" err="1"/>
              <a:t>Kotlin</a:t>
            </a:r>
            <a:r>
              <a:rPr lang="en-US" sz="2000" dirty="0"/>
              <a:t> </a:t>
            </a:r>
            <a:r>
              <a:rPr lang="en-US" sz="2000" dirty="0" err="1"/>
              <a:t>Koans</a:t>
            </a:r>
            <a:endParaRPr lang="en-US" sz="2000" dirty="0"/>
          </a:p>
          <a:p>
            <a:pPr lvl="2"/>
            <a:r>
              <a:rPr lang="en-US" sz="1800" dirty="0"/>
              <a:t>Completely online, no local tools necessary</a:t>
            </a:r>
          </a:p>
          <a:p>
            <a:pPr lvl="2"/>
            <a:r>
              <a:rPr lang="en-US" sz="1800" dirty="0">
                <a:hlinkClick r:id="rId3"/>
              </a:rPr>
              <a:t>https://try.kotlinlang.org/</a:t>
            </a:r>
            <a:endParaRPr lang="en-US" sz="1800" dirty="0"/>
          </a:p>
          <a:p>
            <a:pPr lvl="1"/>
            <a:r>
              <a:rPr lang="en-US" sz="1950" dirty="0"/>
              <a:t>Pick a project or challenge and implement it in </a:t>
            </a:r>
            <a:r>
              <a:rPr lang="en-US" sz="1950" dirty="0" err="1"/>
              <a:t>Kotlin</a:t>
            </a:r>
            <a:endParaRPr lang="en-US" sz="1950" dirty="0"/>
          </a:p>
          <a:p>
            <a:pPr lvl="2"/>
            <a:r>
              <a:rPr lang="en-US" sz="1800" dirty="0"/>
              <a:t>Advent of Code - </a:t>
            </a:r>
            <a:r>
              <a:rPr lang="en-US" sz="1800" dirty="0">
                <a:hlinkClick r:id="rId4"/>
              </a:rPr>
              <a:t>http://adventofcode.com</a:t>
            </a:r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326C52-2385-074C-AD86-6059FA53467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C899-C7E9-CB47-9A81-7259E1E47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9A58A-0FC0-4742-9E7C-6F8A0FE0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EE93-925C-CA4D-99E3-57875D5C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A56-A492-D74C-9BB5-9DC0DF88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Opinionated view of building Spring apps</a:t>
            </a:r>
          </a:p>
          <a:p>
            <a:r>
              <a:rPr lang="en-US" sz="2800" dirty="0"/>
              <a:t>Favors convention over configuration</a:t>
            </a:r>
          </a:p>
          <a:p>
            <a:r>
              <a:rPr lang="en-US" sz="2800" dirty="0"/>
              <a:t>Embedded Tomcat or easy deployment to existing Tomcat</a:t>
            </a:r>
          </a:p>
          <a:p>
            <a:r>
              <a:rPr lang="en-US" sz="2800" dirty="0"/>
              <a:t>No more XML(!!!!)</a:t>
            </a:r>
          </a:p>
          <a:p>
            <a:r>
              <a:rPr lang="en-US" sz="2800" dirty="0"/>
              <a:t>Get up and running quickly</a:t>
            </a:r>
          </a:p>
          <a:p>
            <a:pPr lvl="1"/>
            <a:r>
              <a:rPr lang="en-US" sz="2400" dirty="0"/>
              <a:t>Spring Initializer - </a:t>
            </a:r>
            <a:r>
              <a:rPr lang="en-US" sz="2400" dirty="0">
                <a:hlinkClick r:id="rId3"/>
              </a:rPr>
              <a:t>https://start.spring.io</a:t>
            </a:r>
            <a:endParaRPr lang="en-US" sz="2400" dirty="0"/>
          </a:p>
          <a:p>
            <a:pPr lvl="1"/>
            <a:r>
              <a:rPr lang="en-US" sz="2400" dirty="0"/>
              <a:t>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8AD62A-9BE9-2F4A-927A-CE0C49EEEAB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DEF6-99B7-2441-95F4-5E7A3AEF6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C63C-07DF-024F-A5B8-2DC057E79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0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-preso-template-wide" id="{82099FDF-ED78-944C-B473-843A9EEB90A9}" vid="{B996CAFE-6E4C-BD42-BEFA-20A2991285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122</TotalTime>
  <Words>836</Words>
  <Application>Microsoft Macintosh PowerPoint</Application>
  <PresentationFormat>Custom</PresentationFormat>
  <Paragraphs>144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Tahoma</vt:lpstr>
      <vt:lpstr>Wingdings</vt:lpstr>
      <vt:lpstr>Wingdings 2</vt:lpstr>
      <vt:lpstr>Austin</vt:lpstr>
      <vt:lpstr>Dogs and Cats, Living Together: Kotlin, Spring Boot and REST on Azure</vt:lpstr>
      <vt:lpstr>Agenda</vt:lpstr>
      <vt:lpstr>Before We Get Started…</vt:lpstr>
      <vt:lpstr>Introduction (me)</vt:lpstr>
      <vt:lpstr>Introduction (Improving)</vt:lpstr>
      <vt:lpstr>Dogs and Cats</vt:lpstr>
      <vt:lpstr>Why Kotlin?</vt:lpstr>
      <vt:lpstr>Why Kotlin?</vt:lpstr>
      <vt:lpstr>Why Spring Boot?</vt:lpstr>
      <vt:lpstr>A Brief RESTpite</vt:lpstr>
      <vt:lpstr>Azure, really?</vt:lpstr>
      <vt:lpstr>So, how do we do this?</vt:lpstr>
      <vt:lpstr>So, how do we do this?</vt:lpstr>
      <vt:lpstr>So, how do we do this?</vt:lpstr>
      <vt:lpstr>Questions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and Cats, Living Together: Kotlin, Spring Boot and REST on Azure</dc:title>
  <dc:creator>KEITH WEDINGER</dc:creator>
  <cp:lastModifiedBy>KEITH WEDINGER</cp:lastModifiedBy>
  <cp:revision>45</cp:revision>
  <dcterms:created xsi:type="dcterms:W3CDTF">2018-04-04T18:30:07Z</dcterms:created>
  <dcterms:modified xsi:type="dcterms:W3CDTF">2018-04-07T20:12:42Z</dcterms:modified>
</cp:coreProperties>
</file>